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9" r:id="rId4"/>
    <p:sldId id="302" r:id="rId5"/>
    <p:sldId id="282" r:id="rId6"/>
    <p:sldId id="261" r:id="rId7"/>
    <p:sldId id="263" r:id="rId8"/>
    <p:sldId id="264" r:id="rId9"/>
    <p:sldId id="303" r:id="rId10"/>
    <p:sldId id="298" r:id="rId11"/>
    <p:sldId id="300" r:id="rId12"/>
    <p:sldId id="299" r:id="rId13"/>
    <p:sldId id="301" r:id="rId14"/>
    <p:sldId id="307" r:id="rId15"/>
    <p:sldId id="308" r:id="rId16"/>
    <p:sldId id="309" r:id="rId17"/>
    <p:sldId id="315" r:id="rId18"/>
    <p:sldId id="316" r:id="rId19"/>
    <p:sldId id="311" r:id="rId20"/>
    <p:sldId id="312" r:id="rId21"/>
    <p:sldId id="310" r:id="rId22"/>
    <p:sldId id="314" r:id="rId23"/>
    <p:sldId id="317" r:id="rId24"/>
    <p:sldId id="313" r:id="rId25"/>
    <p:sldId id="265" r:id="rId26"/>
    <p:sldId id="291" r:id="rId27"/>
    <p:sldId id="270" r:id="rId28"/>
    <p:sldId id="318" r:id="rId29"/>
    <p:sldId id="319" r:id="rId30"/>
    <p:sldId id="292" r:id="rId31"/>
    <p:sldId id="274" r:id="rId32"/>
    <p:sldId id="297" r:id="rId33"/>
    <p:sldId id="295" r:id="rId34"/>
    <p:sldId id="296" r:id="rId35"/>
    <p:sldId id="283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8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05/12/17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reo.me/siddhi-uber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 Introduction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Dec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4" y="1417638"/>
            <a:ext cx="8561154" cy="423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771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(</a:t>
            </a:r>
            <a:r>
              <a:rPr lang="en-US" dirty="0" err="1" smtClean="0"/>
              <a:t>MapR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546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Lambda Architecture instantiation (WSO2)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378" y="1671829"/>
            <a:ext cx="7792650" cy="42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26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Map Reduce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In-Memory Directed Acyclic Graphs</a:t>
            </a:r>
          </a:p>
          <a:p>
            <a:pPr lvl="1"/>
            <a:r>
              <a:rPr lang="en-US" dirty="0" smtClean="0"/>
              <a:t>Spark, </a:t>
            </a:r>
            <a:r>
              <a:rPr lang="en-US" dirty="0" err="1" smtClean="0"/>
              <a:t>Tez</a:t>
            </a:r>
            <a:endParaRPr lang="en-US" dirty="0"/>
          </a:p>
          <a:p>
            <a:r>
              <a:rPr lang="en-US" dirty="0" err="1" smtClean="0"/>
              <a:t>Realtime</a:t>
            </a:r>
            <a:r>
              <a:rPr lang="en-US" dirty="0" smtClean="0"/>
              <a:t> Stream processing</a:t>
            </a:r>
          </a:p>
          <a:p>
            <a:pPr lvl="1"/>
            <a:r>
              <a:rPr lang="en-US" dirty="0" smtClean="0"/>
              <a:t>Spark, Storm, Siddhi</a:t>
            </a:r>
          </a:p>
          <a:p>
            <a:r>
              <a:rPr lang="en-US" dirty="0" err="1" smtClean="0"/>
              <a:t>NoSQL</a:t>
            </a:r>
            <a:endParaRPr lang="en-US" dirty="0" smtClean="0"/>
          </a:p>
          <a:p>
            <a:pPr lvl="1"/>
            <a:r>
              <a:rPr lang="en-US" dirty="0" smtClean="0"/>
              <a:t>Cassandra, Mongo,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Statistical Analysis</a:t>
            </a:r>
          </a:p>
          <a:p>
            <a:pPr lvl="1"/>
            <a:r>
              <a:rPr lang="en-US" dirty="0" smtClean="0"/>
              <a:t>R, </a:t>
            </a:r>
            <a:r>
              <a:rPr lang="en-US" dirty="0" err="1" smtClean="0"/>
              <a:t>SparkR</a:t>
            </a:r>
            <a:r>
              <a:rPr lang="en-US" dirty="0" smtClean="0"/>
              <a:t>, </a:t>
            </a:r>
            <a:r>
              <a:rPr lang="en-US" dirty="0" err="1" smtClean="0"/>
              <a:t>MapR</a:t>
            </a:r>
            <a:endParaRPr lang="en-US" dirty="0" smtClean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Mahout, MLlib, </a:t>
            </a:r>
            <a:r>
              <a:rPr lang="en-US" smtClean="0"/>
              <a:t>TensorFlow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9534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83820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531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for Big Data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is a great language for Data Science</a:t>
            </a:r>
          </a:p>
          <a:p>
            <a:pPr lvl="1"/>
            <a:r>
              <a:rPr lang="en-US" dirty="0" err="1" smtClean="0"/>
              <a:t>NumPy</a:t>
            </a:r>
            <a:r>
              <a:rPr lang="en-US" dirty="0" smtClean="0"/>
              <a:t>, Pandas, many graphic packages</a:t>
            </a:r>
          </a:p>
          <a:p>
            <a:r>
              <a:rPr lang="en-US" dirty="0" smtClean="0"/>
              <a:t>Python is a great language for Spark</a:t>
            </a:r>
          </a:p>
          <a:p>
            <a:pPr lvl="1"/>
            <a:r>
              <a:rPr lang="en-US" dirty="0" smtClean="0"/>
              <a:t>Lambdas, concise statements,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err="1" smtClean="0"/>
              <a:t>Ipython</a:t>
            </a:r>
            <a:r>
              <a:rPr lang="en-US" dirty="0" smtClean="0"/>
              <a:t>/</a:t>
            </a:r>
            <a:r>
              <a:rPr lang="en-US" dirty="0" err="1" smtClean="0"/>
              <a:t>Jupyter</a:t>
            </a:r>
            <a:r>
              <a:rPr lang="en-US" dirty="0" smtClean="0"/>
              <a:t> is a great notebook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03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C/C++ are fast to run, but generally slow to develop</a:t>
            </a:r>
          </a:p>
          <a:p>
            <a:r>
              <a:rPr lang="en-US" dirty="0" err="1" smtClean="0"/>
              <a:t>Scala</a:t>
            </a:r>
            <a:r>
              <a:rPr lang="en-US" dirty="0" smtClean="0"/>
              <a:t> </a:t>
            </a:r>
            <a:r>
              <a:rPr lang="en-US" dirty="0" smtClean="0"/>
              <a:t>is an even better language for Spark</a:t>
            </a:r>
          </a:p>
          <a:p>
            <a:pPr lvl="1"/>
            <a:r>
              <a:rPr lang="en-US" dirty="0" smtClean="0"/>
              <a:t>But not so strong in wider data science</a:t>
            </a:r>
          </a:p>
          <a:p>
            <a:r>
              <a:rPr lang="en-US" dirty="0" smtClean="0"/>
              <a:t>Java is too wordy for Data Science!</a:t>
            </a:r>
          </a:p>
          <a:p>
            <a:r>
              <a:rPr lang="en-US" dirty="0" smtClean="0"/>
              <a:t>R is a great model for both Data Science and Spark, if you are a statistician</a:t>
            </a:r>
          </a:p>
          <a:p>
            <a:endParaRPr lang="en-US" dirty="0"/>
          </a:p>
          <a:p>
            <a:r>
              <a:rPr lang="en-US" dirty="0" smtClean="0"/>
              <a:t>Do not even consider Perl </a:t>
            </a:r>
            <a:r>
              <a:rPr lang="en-US" dirty="0"/>
              <a:t>;</a:t>
            </a:r>
            <a:r>
              <a:rPr lang="en-US" dirty="0" smtClean="0"/>
              <a:t>-)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138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Web-based systems that combine documentation, code and graphics into one place</a:t>
            </a:r>
          </a:p>
          <a:p>
            <a:r>
              <a:rPr lang="en-US" dirty="0" smtClean="0"/>
              <a:t>Two front runners for Big Data</a:t>
            </a:r>
          </a:p>
          <a:p>
            <a:pPr lvl="1"/>
            <a:r>
              <a:rPr lang="en-US" dirty="0" err="1" smtClean="0"/>
              <a:t>Jupyter</a:t>
            </a:r>
            <a:r>
              <a:rPr lang="en-US" dirty="0" smtClean="0"/>
              <a:t> (formerly </a:t>
            </a:r>
            <a:r>
              <a:rPr lang="en-US" dirty="0" err="1" smtClean="0"/>
              <a:t>IPython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Based on Python but supporting other languages</a:t>
            </a:r>
          </a:p>
          <a:p>
            <a:pPr lvl="1"/>
            <a:r>
              <a:rPr lang="en-US" dirty="0" smtClean="0"/>
              <a:t>Apache Zeppelin</a:t>
            </a:r>
          </a:p>
          <a:p>
            <a:pPr lvl="2"/>
            <a:r>
              <a:rPr lang="en-US" dirty="0" smtClean="0"/>
              <a:t>More language neutral but newer and more buggy (this may be changing of course)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263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0"/>
            <a:ext cx="84551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23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Numerical and scientific analysis library in Python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sudo</a:t>
            </a:r>
            <a:r>
              <a:rPr lang="en-US" dirty="0" smtClean="0"/>
              <a:t>) pip install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Foundation of most data analysis in Python</a:t>
            </a:r>
          </a:p>
          <a:p>
            <a:r>
              <a:rPr lang="en-US" dirty="0" smtClean="0"/>
              <a:t>Based on arrays of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644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Base ecosystem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983659" y="3847702"/>
            <a:ext cx="6873175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numpy</a:t>
            </a:r>
            <a:endParaRPr lang="en-US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983660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scipy</a:t>
            </a:r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3324524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pandas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665388" y="2505848"/>
            <a:ext cx="2191447" cy="119540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matplotlib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28855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rich relational data model built on top of Python’s </a:t>
            </a:r>
            <a:r>
              <a:rPr lang="en-US" dirty="0" err="1" smtClean="0"/>
              <a:t>numpy</a:t>
            </a:r>
            <a:endParaRPr lang="en-US" dirty="0" smtClean="0"/>
          </a:p>
          <a:p>
            <a:pPr lvl="1"/>
            <a:r>
              <a:rPr lang="en-US" dirty="0" smtClean="0"/>
              <a:t>Emerged from the finance industry</a:t>
            </a:r>
          </a:p>
          <a:p>
            <a:pPr lvl="1"/>
            <a:r>
              <a:rPr lang="en-US" dirty="0" smtClean="0"/>
              <a:t>Like R’s </a:t>
            </a:r>
            <a:r>
              <a:rPr lang="en-US" dirty="0" err="1" smtClean="0"/>
              <a:t>data.frame</a:t>
            </a:r>
            <a:r>
              <a:rPr lang="en-US" dirty="0" smtClean="0"/>
              <a:t> (but maybe better?)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984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Matplotlib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simple graphing library for Python</a:t>
            </a:r>
          </a:p>
          <a:p>
            <a:r>
              <a:rPr lang="en-US" dirty="0" smtClean="0"/>
              <a:t>Works well with Pandas and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Integrated into </a:t>
            </a:r>
            <a:r>
              <a:rPr lang="en-US" dirty="0" err="1" smtClean="0"/>
              <a:t>Jupyter</a:t>
            </a:r>
            <a:endParaRPr lang="en-US" dirty="0" smtClean="0"/>
          </a:p>
          <a:p>
            <a:r>
              <a:rPr lang="en-US" dirty="0" smtClean="0"/>
              <a:t>There are many alternatives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Bokeh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825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</a:p>
          <a:p>
            <a:r>
              <a:rPr lang="en-US" dirty="0"/>
              <a:t>p</a:t>
            </a:r>
            <a:r>
              <a:rPr lang="en-US" dirty="0" smtClean="0"/>
              <a:t>andas</a:t>
            </a:r>
          </a:p>
          <a:p>
            <a:r>
              <a:rPr lang="en-US" dirty="0" err="1" smtClean="0"/>
              <a:t>matplotlib</a:t>
            </a:r>
            <a:endParaRPr lang="en-US" dirty="0" smtClean="0"/>
          </a:p>
          <a:p>
            <a:r>
              <a:rPr lang="en-US" dirty="0" err="1"/>
              <a:t>p</a:t>
            </a:r>
            <a:r>
              <a:rPr lang="en-US" dirty="0" err="1" smtClean="0"/>
              <a:t>yspark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Apache Spark with Python</a:t>
            </a:r>
          </a:p>
          <a:p>
            <a:r>
              <a:rPr lang="en-US" dirty="0" err="1" smtClean="0"/>
              <a:t>Jupyter</a:t>
            </a:r>
            <a:endParaRPr lang="en-US" dirty="0"/>
          </a:p>
          <a:p>
            <a:r>
              <a:rPr lang="en-US" dirty="0" smtClean="0"/>
              <a:t>Some other libraries </a:t>
            </a:r>
            <a:r>
              <a:rPr lang="en-US" dirty="0" err="1" smtClean="0"/>
              <a:t>etc</a:t>
            </a:r>
            <a:r>
              <a:rPr lang="en-US" dirty="0" smtClean="0"/>
              <a:t> as we 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171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265" y="174330"/>
            <a:ext cx="4681855" cy="61513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Recommended </a:t>
            </a:r>
          </a:p>
          <a:p>
            <a:r>
              <a:rPr lang="en-US" sz="4000" dirty="0" smtClean="0"/>
              <a:t>Reading!</a:t>
            </a:r>
          </a:p>
          <a:p>
            <a:endParaRPr lang="en-US" sz="4000" dirty="0"/>
          </a:p>
          <a:p>
            <a:r>
              <a:rPr lang="en-US" sz="4000" dirty="0" smtClean="0"/>
              <a:t>(take a look at</a:t>
            </a:r>
            <a:br>
              <a:rPr lang="en-US" sz="4000" dirty="0" smtClean="0"/>
            </a:br>
            <a:r>
              <a:rPr lang="en-US" sz="4000" dirty="0" smtClean="0"/>
              <a:t>my copy)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57202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 </a:t>
            </a:r>
            <a:r>
              <a:rPr lang="en-US" dirty="0" smtClean="0"/>
              <a:t>at </a:t>
            </a:r>
            <a:r>
              <a:rPr lang="en-US" dirty="0" err="1" smtClean="0"/>
              <a:t>Uber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9999"/>
            <a:ext cx="8184905" cy="570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929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 </a:t>
            </a:r>
            <a:r>
              <a:rPr lang="en-US" dirty="0" smtClean="0"/>
              <a:t>at </a:t>
            </a:r>
            <a:r>
              <a:rPr lang="en-US" dirty="0" err="1" smtClean="0"/>
              <a:t>Uber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100+ production apps</a:t>
            </a:r>
          </a:p>
          <a:p>
            <a:r>
              <a:rPr lang="en-US" dirty="0" smtClean="0"/>
              <a:t>30 billion messages / </a:t>
            </a:r>
            <a:r>
              <a:rPr lang="en-US" dirty="0" smtClean="0"/>
              <a:t>day</a:t>
            </a:r>
          </a:p>
          <a:p>
            <a:pPr lvl="1"/>
            <a:r>
              <a:rPr lang="en-US" dirty="0" smtClean="0"/>
              <a:t>347,000 messages / second</a:t>
            </a:r>
            <a:endParaRPr lang="en-US" dirty="0" smtClean="0"/>
          </a:p>
          <a:p>
            <a:r>
              <a:rPr lang="en-US" dirty="0" smtClean="0"/>
              <a:t>Fraud, anomaly detection</a:t>
            </a:r>
          </a:p>
          <a:p>
            <a:r>
              <a:rPr lang="en-US" dirty="0" smtClean="0"/>
              <a:t>Marketing, promotion</a:t>
            </a:r>
          </a:p>
          <a:p>
            <a:r>
              <a:rPr lang="en-US" dirty="0" smtClean="0"/>
              <a:t>Monitoring, feedback</a:t>
            </a:r>
          </a:p>
          <a:p>
            <a:r>
              <a:rPr lang="en-US" dirty="0" smtClean="0"/>
              <a:t>Real time analytics and visualization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dirty="0">
                <a:hlinkClick r:id="rId2"/>
              </a:rPr>
              <a:t>https://freo.me/siddhi-</a:t>
            </a:r>
            <a:r>
              <a:rPr lang="en-US" sz="1800" dirty="0" smtClean="0">
                <a:hlinkClick r:id="rId2"/>
              </a:rPr>
              <a:t>uber</a:t>
            </a:r>
            <a:r>
              <a:rPr lang="en-US" sz="1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4013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</a:t>
            </a:r>
            <a:r>
              <a:rPr lang="en-US" sz="2000" smtClean="0"/>
              <a:t>Solenoid Experiment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Gartner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6022" indent="0">
              <a:buNone/>
            </a:pPr>
            <a:r>
              <a:rPr lang="en-US" b="1" dirty="0"/>
              <a:t>Big data</a:t>
            </a:r>
            <a:r>
              <a:rPr lang="en-US" dirty="0"/>
              <a:t> is </a:t>
            </a:r>
            <a:r>
              <a:rPr lang="en-US" b="1" dirty="0">
                <a:solidFill>
                  <a:srgbClr val="FF6600"/>
                </a:solidFill>
              </a:rPr>
              <a:t>high-volume</a:t>
            </a:r>
            <a:r>
              <a:rPr lang="en-US" dirty="0"/>
              <a:t>, </a:t>
            </a:r>
            <a:r>
              <a:rPr lang="en-US" b="1" dirty="0">
                <a:solidFill>
                  <a:srgbClr val="FF6600"/>
                </a:solidFill>
              </a:rPr>
              <a:t>high-velocity</a:t>
            </a:r>
            <a:r>
              <a:rPr lang="en-US" dirty="0"/>
              <a:t> and</a:t>
            </a:r>
            <a:r>
              <a:rPr lang="en-US" dirty="0">
                <a:solidFill>
                  <a:srgbClr val="FF6600"/>
                </a:solidFill>
              </a:rPr>
              <a:t> </a:t>
            </a:r>
            <a:r>
              <a:rPr lang="en-US" b="1" dirty="0">
                <a:solidFill>
                  <a:srgbClr val="FF6600"/>
                </a:solidFill>
              </a:rPr>
              <a:t>high-variety</a:t>
            </a:r>
            <a:r>
              <a:rPr lang="en-US" b="1" dirty="0">
                <a:solidFill>
                  <a:srgbClr val="008000"/>
                </a:solidFill>
              </a:rPr>
              <a:t> </a:t>
            </a:r>
            <a:r>
              <a:rPr lang="en-US" dirty="0"/>
              <a:t>information assets that demand cost-effective, innovative forms of information processing for enhanced insight and decision making.</a:t>
            </a:r>
            <a:br>
              <a:rPr lang="en-US" dirty="0"/>
            </a:b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972481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widely used approach</a:t>
            </a:r>
            <a:endParaRPr lang="en-US" dirty="0"/>
          </a:p>
          <a:p>
            <a:r>
              <a:rPr lang="en-US" dirty="0" smtClean="0"/>
              <a:t>You ingest core data and never change it</a:t>
            </a:r>
          </a:p>
          <a:p>
            <a:pPr lvl="1"/>
            <a:r>
              <a:rPr lang="en-US" dirty="0" smtClean="0"/>
              <a:t>You can create summaries, cleaned data,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But the original data is immutable</a:t>
            </a:r>
          </a:p>
          <a:p>
            <a:r>
              <a:rPr lang="en-US" dirty="0"/>
              <a:t>C</a:t>
            </a:r>
            <a:r>
              <a:rPr lang="en-US" dirty="0" smtClean="0"/>
              <a:t>heap disk space</a:t>
            </a:r>
            <a:r>
              <a:rPr lang="is-IS" smtClean="0"/>
              <a:t>…</a:t>
            </a:r>
            <a:endParaRPr lang="en-US" dirty="0" smtClean="0"/>
          </a:p>
          <a:p>
            <a:r>
              <a:rPr lang="en-US" dirty="0" smtClean="0"/>
              <a:t>Related to Event Sourcing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61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3175</TotalTime>
  <Words>679</Words>
  <Application>Microsoft Macintosh PowerPoint</Application>
  <PresentationFormat>On-screen Show (4:3)</PresentationFormat>
  <Paragraphs>131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 Big Data Introduction</vt:lpstr>
      <vt:lpstr>Contents</vt:lpstr>
      <vt:lpstr>Big Data definition</vt:lpstr>
      <vt:lpstr>Gartner</vt:lpstr>
      <vt:lpstr>The three Vs</vt:lpstr>
      <vt:lpstr>My Big Data definition</vt:lpstr>
      <vt:lpstr>Origins of Big Data - 1997</vt:lpstr>
      <vt:lpstr>Map Reduce 2008</vt:lpstr>
      <vt:lpstr>Master Data</vt:lpstr>
      <vt:lpstr>Lambda Architecture</vt:lpstr>
      <vt:lpstr>Lambda Architecture (MapR)</vt:lpstr>
      <vt:lpstr>Lambda Architecture instantiation (WSO2)</vt:lpstr>
      <vt:lpstr>Big Data technologies</vt:lpstr>
      <vt:lpstr>  Why Python?</vt:lpstr>
      <vt:lpstr>Python for Big Data</vt:lpstr>
      <vt:lpstr>Other options</vt:lpstr>
      <vt:lpstr>Notebooks</vt:lpstr>
      <vt:lpstr>PowerPoint Presentation</vt:lpstr>
      <vt:lpstr>Numpy</vt:lpstr>
      <vt:lpstr>Base ecosystem</vt:lpstr>
      <vt:lpstr>Pandas</vt:lpstr>
      <vt:lpstr>Matplotlib</vt:lpstr>
      <vt:lpstr>This course</vt:lpstr>
      <vt:lpstr>PowerPoint Presentation</vt:lpstr>
      <vt:lpstr>Case studies</vt:lpstr>
      <vt:lpstr>Big Data  Cloud management analytics</vt:lpstr>
      <vt:lpstr>Realtime Big Data </vt:lpstr>
      <vt:lpstr>Realtime Big Data at Uber</vt:lpstr>
      <vt:lpstr>Realtime Big Data at Uber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Experiment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373</cp:revision>
  <dcterms:created xsi:type="dcterms:W3CDTF">2012-03-07T10:41:54Z</dcterms:created>
  <dcterms:modified xsi:type="dcterms:W3CDTF">2017-12-05T11:18:43Z</dcterms:modified>
</cp:coreProperties>
</file>

<file path=docProps/thumbnail.jpeg>
</file>